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57" r:id="rId4"/>
    <p:sldId id="258" r:id="rId5"/>
    <p:sldId id="259" r:id="rId6"/>
    <p:sldId id="262" r:id="rId7"/>
    <p:sldId id="260" r:id="rId8"/>
    <p:sldId id="263" r:id="rId9"/>
    <p:sldId id="261" r:id="rId10"/>
    <p:sldId id="266" r:id="rId11"/>
    <p:sldId id="26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B0638D2-1C6C-4A4F-9906-8931142D92F2}" v="19" dt="2021-04-30T19:55:20.3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91" d="100"/>
          <a:sy n="91" d="100"/>
        </p:scale>
        <p:origin x="56" y="6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g>
</file>

<file path=ppt/media/image3.jpg>
</file>

<file path=ppt/media/image4.jp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B604-4BDF-4FE7-B0DF-24F8DF7125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166CAA-96C8-41DA-AADE-30DF24BC79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49FA7B3-877A-4986-A8CD-F659A708A195}"/>
              </a:ext>
            </a:extLst>
          </p:cNvPr>
          <p:cNvSpPr>
            <a:spLocks noGrp="1"/>
          </p:cNvSpPr>
          <p:nvPr>
            <p:ph type="dt" sz="half" idx="10"/>
          </p:nvPr>
        </p:nvSpPr>
        <p:spPr/>
        <p:txBody>
          <a:bodyPr/>
          <a:lstStyle/>
          <a:p>
            <a:fld id="{22F25F4A-9E9E-40A5-A1B7-62E126E247E4}" type="datetimeFigureOut">
              <a:rPr lang="en-US" smtClean="0"/>
              <a:t>6/3/2021</a:t>
            </a:fld>
            <a:endParaRPr lang="en-US"/>
          </a:p>
        </p:txBody>
      </p:sp>
      <p:sp>
        <p:nvSpPr>
          <p:cNvPr id="5" name="Footer Placeholder 4">
            <a:extLst>
              <a:ext uri="{FF2B5EF4-FFF2-40B4-BE49-F238E27FC236}">
                <a16:creationId xmlns:a16="http://schemas.microsoft.com/office/drawing/2014/main" id="{EC3A3571-E9D5-40A9-957F-BA7C5B53CF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202A8-3161-4AC3-99FC-3AFEB6968AFF}"/>
              </a:ext>
            </a:extLst>
          </p:cNvPr>
          <p:cNvSpPr>
            <a:spLocks noGrp="1"/>
          </p:cNvSpPr>
          <p:nvPr>
            <p:ph type="sldNum" sz="quarter" idx="12"/>
          </p:nvPr>
        </p:nvSpPr>
        <p:spPr/>
        <p:txBody>
          <a:bodyPr/>
          <a:lstStyle/>
          <a:p>
            <a:fld id="{CA0A9CBE-0023-419C-ACAE-CF82B0411002}" type="slidenum">
              <a:rPr lang="en-US" smtClean="0"/>
              <a:t>‹#›</a:t>
            </a:fld>
            <a:endParaRPr lang="en-US"/>
          </a:p>
        </p:txBody>
      </p:sp>
    </p:spTree>
    <p:extLst>
      <p:ext uri="{BB962C8B-B14F-4D97-AF65-F5344CB8AC3E}">
        <p14:creationId xmlns:p14="http://schemas.microsoft.com/office/powerpoint/2010/main" val="4038389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00EDC-B00B-4916-8716-212F31506E8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29D09E-A16B-4331-B1A8-E69161D8DE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40E61B-CFF3-4CF2-8936-34CBB0D0E65A}"/>
              </a:ext>
            </a:extLst>
          </p:cNvPr>
          <p:cNvSpPr>
            <a:spLocks noGrp="1"/>
          </p:cNvSpPr>
          <p:nvPr>
            <p:ph type="dt" sz="half" idx="10"/>
          </p:nvPr>
        </p:nvSpPr>
        <p:spPr/>
        <p:txBody>
          <a:bodyPr/>
          <a:lstStyle/>
          <a:p>
            <a:fld id="{22F25F4A-9E9E-40A5-A1B7-62E126E247E4}" type="datetimeFigureOut">
              <a:rPr lang="en-US" smtClean="0"/>
              <a:t>6/3/2021</a:t>
            </a:fld>
            <a:endParaRPr lang="en-US"/>
          </a:p>
        </p:txBody>
      </p:sp>
      <p:sp>
        <p:nvSpPr>
          <p:cNvPr id="5" name="Footer Placeholder 4">
            <a:extLst>
              <a:ext uri="{FF2B5EF4-FFF2-40B4-BE49-F238E27FC236}">
                <a16:creationId xmlns:a16="http://schemas.microsoft.com/office/drawing/2014/main" id="{C1B3F571-D9F6-411A-971C-8FB39F09F9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CA322A-4997-4E46-B635-11602A0528FE}"/>
              </a:ext>
            </a:extLst>
          </p:cNvPr>
          <p:cNvSpPr>
            <a:spLocks noGrp="1"/>
          </p:cNvSpPr>
          <p:nvPr>
            <p:ph type="sldNum" sz="quarter" idx="12"/>
          </p:nvPr>
        </p:nvSpPr>
        <p:spPr/>
        <p:txBody>
          <a:bodyPr/>
          <a:lstStyle/>
          <a:p>
            <a:fld id="{CA0A9CBE-0023-419C-ACAE-CF82B0411002}" type="slidenum">
              <a:rPr lang="en-US" smtClean="0"/>
              <a:t>‹#›</a:t>
            </a:fld>
            <a:endParaRPr lang="en-US"/>
          </a:p>
        </p:txBody>
      </p:sp>
    </p:spTree>
    <p:extLst>
      <p:ext uri="{BB962C8B-B14F-4D97-AF65-F5344CB8AC3E}">
        <p14:creationId xmlns:p14="http://schemas.microsoft.com/office/powerpoint/2010/main" val="4002762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405B88-FD0E-439A-B60D-B70E16AFBC2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7D10D9C-887C-4369-977F-63244A4C74B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9BB33D-76DF-4A3E-BCC0-4D7FB7BA3912}"/>
              </a:ext>
            </a:extLst>
          </p:cNvPr>
          <p:cNvSpPr>
            <a:spLocks noGrp="1"/>
          </p:cNvSpPr>
          <p:nvPr>
            <p:ph type="dt" sz="half" idx="10"/>
          </p:nvPr>
        </p:nvSpPr>
        <p:spPr/>
        <p:txBody>
          <a:bodyPr/>
          <a:lstStyle/>
          <a:p>
            <a:fld id="{22F25F4A-9E9E-40A5-A1B7-62E126E247E4}" type="datetimeFigureOut">
              <a:rPr lang="en-US" smtClean="0"/>
              <a:t>6/3/2021</a:t>
            </a:fld>
            <a:endParaRPr lang="en-US"/>
          </a:p>
        </p:txBody>
      </p:sp>
      <p:sp>
        <p:nvSpPr>
          <p:cNvPr id="5" name="Footer Placeholder 4">
            <a:extLst>
              <a:ext uri="{FF2B5EF4-FFF2-40B4-BE49-F238E27FC236}">
                <a16:creationId xmlns:a16="http://schemas.microsoft.com/office/drawing/2014/main" id="{3293C882-78CB-48D3-8BC6-CE1411344E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8A696D-87D2-4D31-BFBE-F6347F77777D}"/>
              </a:ext>
            </a:extLst>
          </p:cNvPr>
          <p:cNvSpPr>
            <a:spLocks noGrp="1"/>
          </p:cNvSpPr>
          <p:nvPr>
            <p:ph type="sldNum" sz="quarter" idx="12"/>
          </p:nvPr>
        </p:nvSpPr>
        <p:spPr/>
        <p:txBody>
          <a:bodyPr/>
          <a:lstStyle/>
          <a:p>
            <a:fld id="{CA0A9CBE-0023-419C-ACAE-CF82B0411002}" type="slidenum">
              <a:rPr lang="en-US" smtClean="0"/>
              <a:t>‹#›</a:t>
            </a:fld>
            <a:endParaRPr lang="en-US"/>
          </a:p>
        </p:txBody>
      </p:sp>
    </p:spTree>
    <p:extLst>
      <p:ext uri="{BB962C8B-B14F-4D97-AF65-F5344CB8AC3E}">
        <p14:creationId xmlns:p14="http://schemas.microsoft.com/office/powerpoint/2010/main" val="700003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C8E42-0CD2-45A8-97F8-D2A52C29F5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CA2BE6-4389-444B-95A4-E9BE1A3E6BC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AE4CC4-1161-4A3D-9C9B-FBDF5AA39CC9}"/>
              </a:ext>
            </a:extLst>
          </p:cNvPr>
          <p:cNvSpPr>
            <a:spLocks noGrp="1"/>
          </p:cNvSpPr>
          <p:nvPr>
            <p:ph type="dt" sz="half" idx="10"/>
          </p:nvPr>
        </p:nvSpPr>
        <p:spPr/>
        <p:txBody>
          <a:bodyPr/>
          <a:lstStyle/>
          <a:p>
            <a:fld id="{22F25F4A-9E9E-40A5-A1B7-62E126E247E4}" type="datetimeFigureOut">
              <a:rPr lang="en-US" smtClean="0"/>
              <a:t>6/3/2021</a:t>
            </a:fld>
            <a:endParaRPr lang="en-US"/>
          </a:p>
        </p:txBody>
      </p:sp>
      <p:sp>
        <p:nvSpPr>
          <p:cNvPr id="5" name="Footer Placeholder 4">
            <a:extLst>
              <a:ext uri="{FF2B5EF4-FFF2-40B4-BE49-F238E27FC236}">
                <a16:creationId xmlns:a16="http://schemas.microsoft.com/office/drawing/2014/main" id="{D1BB3CC4-DD5B-4F24-8AF1-145280BC20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AC332F-5805-413D-AD07-269504BC5BA3}"/>
              </a:ext>
            </a:extLst>
          </p:cNvPr>
          <p:cNvSpPr>
            <a:spLocks noGrp="1"/>
          </p:cNvSpPr>
          <p:nvPr>
            <p:ph type="sldNum" sz="quarter" idx="12"/>
          </p:nvPr>
        </p:nvSpPr>
        <p:spPr/>
        <p:txBody>
          <a:bodyPr/>
          <a:lstStyle/>
          <a:p>
            <a:fld id="{CA0A9CBE-0023-419C-ACAE-CF82B0411002}" type="slidenum">
              <a:rPr lang="en-US" smtClean="0"/>
              <a:t>‹#›</a:t>
            </a:fld>
            <a:endParaRPr lang="en-US"/>
          </a:p>
        </p:txBody>
      </p:sp>
    </p:spTree>
    <p:extLst>
      <p:ext uri="{BB962C8B-B14F-4D97-AF65-F5344CB8AC3E}">
        <p14:creationId xmlns:p14="http://schemas.microsoft.com/office/powerpoint/2010/main" val="1489883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3601B-B1EB-42E9-B916-0A80119734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42525B3-496A-4C4D-BEB6-A1608041DB7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D44D13-0C38-4B08-A448-82FC9ED2AC11}"/>
              </a:ext>
            </a:extLst>
          </p:cNvPr>
          <p:cNvSpPr>
            <a:spLocks noGrp="1"/>
          </p:cNvSpPr>
          <p:nvPr>
            <p:ph type="dt" sz="half" idx="10"/>
          </p:nvPr>
        </p:nvSpPr>
        <p:spPr/>
        <p:txBody>
          <a:bodyPr/>
          <a:lstStyle/>
          <a:p>
            <a:fld id="{22F25F4A-9E9E-40A5-A1B7-62E126E247E4}" type="datetimeFigureOut">
              <a:rPr lang="en-US" smtClean="0"/>
              <a:t>6/3/2021</a:t>
            </a:fld>
            <a:endParaRPr lang="en-US"/>
          </a:p>
        </p:txBody>
      </p:sp>
      <p:sp>
        <p:nvSpPr>
          <p:cNvPr id="5" name="Footer Placeholder 4">
            <a:extLst>
              <a:ext uri="{FF2B5EF4-FFF2-40B4-BE49-F238E27FC236}">
                <a16:creationId xmlns:a16="http://schemas.microsoft.com/office/drawing/2014/main" id="{F19A7A2A-6D50-432A-9AEA-FEDA131BF2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64108C-2B6A-45A7-A447-A17E521AED72}"/>
              </a:ext>
            </a:extLst>
          </p:cNvPr>
          <p:cNvSpPr>
            <a:spLocks noGrp="1"/>
          </p:cNvSpPr>
          <p:nvPr>
            <p:ph type="sldNum" sz="quarter" idx="12"/>
          </p:nvPr>
        </p:nvSpPr>
        <p:spPr/>
        <p:txBody>
          <a:bodyPr/>
          <a:lstStyle/>
          <a:p>
            <a:fld id="{CA0A9CBE-0023-419C-ACAE-CF82B0411002}" type="slidenum">
              <a:rPr lang="en-US" smtClean="0"/>
              <a:t>‹#›</a:t>
            </a:fld>
            <a:endParaRPr lang="en-US"/>
          </a:p>
        </p:txBody>
      </p:sp>
    </p:spTree>
    <p:extLst>
      <p:ext uri="{BB962C8B-B14F-4D97-AF65-F5344CB8AC3E}">
        <p14:creationId xmlns:p14="http://schemas.microsoft.com/office/powerpoint/2010/main" val="36413824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6EF19-3B91-42D5-9FAA-9F44960A1A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3148E4-29F3-478A-81D0-31C106380A8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20A09E3-0DFE-4626-BBC2-AE65BBD7CA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7DC3BE6-CCDD-4189-8478-6FFBB19AE61C}"/>
              </a:ext>
            </a:extLst>
          </p:cNvPr>
          <p:cNvSpPr>
            <a:spLocks noGrp="1"/>
          </p:cNvSpPr>
          <p:nvPr>
            <p:ph type="dt" sz="half" idx="10"/>
          </p:nvPr>
        </p:nvSpPr>
        <p:spPr/>
        <p:txBody>
          <a:bodyPr/>
          <a:lstStyle/>
          <a:p>
            <a:fld id="{22F25F4A-9E9E-40A5-A1B7-62E126E247E4}" type="datetimeFigureOut">
              <a:rPr lang="en-US" smtClean="0"/>
              <a:t>6/3/2021</a:t>
            </a:fld>
            <a:endParaRPr lang="en-US"/>
          </a:p>
        </p:txBody>
      </p:sp>
      <p:sp>
        <p:nvSpPr>
          <p:cNvPr id="6" name="Footer Placeholder 5">
            <a:extLst>
              <a:ext uri="{FF2B5EF4-FFF2-40B4-BE49-F238E27FC236}">
                <a16:creationId xmlns:a16="http://schemas.microsoft.com/office/drawing/2014/main" id="{336CB8BF-8541-413A-A865-A1E80DB866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97002B-830B-4C69-8FA9-3B4C95FFB227}"/>
              </a:ext>
            </a:extLst>
          </p:cNvPr>
          <p:cNvSpPr>
            <a:spLocks noGrp="1"/>
          </p:cNvSpPr>
          <p:nvPr>
            <p:ph type="sldNum" sz="quarter" idx="12"/>
          </p:nvPr>
        </p:nvSpPr>
        <p:spPr/>
        <p:txBody>
          <a:bodyPr/>
          <a:lstStyle/>
          <a:p>
            <a:fld id="{CA0A9CBE-0023-419C-ACAE-CF82B0411002}" type="slidenum">
              <a:rPr lang="en-US" smtClean="0"/>
              <a:t>‹#›</a:t>
            </a:fld>
            <a:endParaRPr lang="en-US"/>
          </a:p>
        </p:txBody>
      </p:sp>
    </p:spTree>
    <p:extLst>
      <p:ext uri="{BB962C8B-B14F-4D97-AF65-F5344CB8AC3E}">
        <p14:creationId xmlns:p14="http://schemas.microsoft.com/office/powerpoint/2010/main" val="2679173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9231E-EB4F-400E-9358-02EA19F94F6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2A5B125-410B-46B4-BDA6-BD2C1F10F3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92D2122-2346-46AA-BA7A-D04CFDD974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FB3FA9-65C7-4588-8869-D198811FF4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B635B2-91CA-4C97-BA79-1DBDE17C96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6678426-261C-4892-B732-DE4B4FD991B9}"/>
              </a:ext>
            </a:extLst>
          </p:cNvPr>
          <p:cNvSpPr>
            <a:spLocks noGrp="1"/>
          </p:cNvSpPr>
          <p:nvPr>
            <p:ph type="dt" sz="half" idx="10"/>
          </p:nvPr>
        </p:nvSpPr>
        <p:spPr/>
        <p:txBody>
          <a:bodyPr/>
          <a:lstStyle/>
          <a:p>
            <a:fld id="{22F25F4A-9E9E-40A5-A1B7-62E126E247E4}" type="datetimeFigureOut">
              <a:rPr lang="en-US" smtClean="0"/>
              <a:t>6/3/2021</a:t>
            </a:fld>
            <a:endParaRPr lang="en-US"/>
          </a:p>
        </p:txBody>
      </p:sp>
      <p:sp>
        <p:nvSpPr>
          <p:cNvPr id="8" name="Footer Placeholder 7">
            <a:extLst>
              <a:ext uri="{FF2B5EF4-FFF2-40B4-BE49-F238E27FC236}">
                <a16:creationId xmlns:a16="http://schemas.microsoft.com/office/drawing/2014/main" id="{75E5DD8C-9F8D-414A-BEF7-2B5B3196D43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1799E58-B08C-466A-9D09-918397729B03}"/>
              </a:ext>
            </a:extLst>
          </p:cNvPr>
          <p:cNvSpPr>
            <a:spLocks noGrp="1"/>
          </p:cNvSpPr>
          <p:nvPr>
            <p:ph type="sldNum" sz="quarter" idx="12"/>
          </p:nvPr>
        </p:nvSpPr>
        <p:spPr/>
        <p:txBody>
          <a:bodyPr/>
          <a:lstStyle/>
          <a:p>
            <a:fld id="{CA0A9CBE-0023-419C-ACAE-CF82B0411002}" type="slidenum">
              <a:rPr lang="en-US" smtClean="0"/>
              <a:t>‹#›</a:t>
            </a:fld>
            <a:endParaRPr lang="en-US"/>
          </a:p>
        </p:txBody>
      </p:sp>
    </p:spTree>
    <p:extLst>
      <p:ext uri="{BB962C8B-B14F-4D97-AF65-F5344CB8AC3E}">
        <p14:creationId xmlns:p14="http://schemas.microsoft.com/office/powerpoint/2010/main" val="2274802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4A638-EFEF-4A98-BDB1-B74300502F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911643-A1D2-4D09-B1E1-3A4A19466125}"/>
              </a:ext>
            </a:extLst>
          </p:cNvPr>
          <p:cNvSpPr>
            <a:spLocks noGrp="1"/>
          </p:cNvSpPr>
          <p:nvPr>
            <p:ph type="dt" sz="half" idx="10"/>
          </p:nvPr>
        </p:nvSpPr>
        <p:spPr/>
        <p:txBody>
          <a:bodyPr/>
          <a:lstStyle/>
          <a:p>
            <a:fld id="{22F25F4A-9E9E-40A5-A1B7-62E126E247E4}" type="datetimeFigureOut">
              <a:rPr lang="en-US" smtClean="0"/>
              <a:t>6/3/2021</a:t>
            </a:fld>
            <a:endParaRPr lang="en-US"/>
          </a:p>
        </p:txBody>
      </p:sp>
      <p:sp>
        <p:nvSpPr>
          <p:cNvPr id="4" name="Footer Placeholder 3">
            <a:extLst>
              <a:ext uri="{FF2B5EF4-FFF2-40B4-BE49-F238E27FC236}">
                <a16:creationId xmlns:a16="http://schemas.microsoft.com/office/drawing/2014/main" id="{4FC90163-0584-4FD8-80C6-DEF21B5503C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932DBBB-6CA8-4A4F-9CF3-F87E7E03A72E}"/>
              </a:ext>
            </a:extLst>
          </p:cNvPr>
          <p:cNvSpPr>
            <a:spLocks noGrp="1"/>
          </p:cNvSpPr>
          <p:nvPr>
            <p:ph type="sldNum" sz="quarter" idx="12"/>
          </p:nvPr>
        </p:nvSpPr>
        <p:spPr/>
        <p:txBody>
          <a:bodyPr/>
          <a:lstStyle/>
          <a:p>
            <a:fld id="{CA0A9CBE-0023-419C-ACAE-CF82B0411002}" type="slidenum">
              <a:rPr lang="en-US" smtClean="0"/>
              <a:t>‹#›</a:t>
            </a:fld>
            <a:endParaRPr lang="en-US"/>
          </a:p>
        </p:txBody>
      </p:sp>
    </p:spTree>
    <p:extLst>
      <p:ext uri="{BB962C8B-B14F-4D97-AF65-F5344CB8AC3E}">
        <p14:creationId xmlns:p14="http://schemas.microsoft.com/office/powerpoint/2010/main" val="1606078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A9ABAD-1B24-4C7B-8B24-9BC013C2D201}"/>
              </a:ext>
            </a:extLst>
          </p:cNvPr>
          <p:cNvSpPr>
            <a:spLocks noGrp="1"/>
          </p:cNvSpPr>
          <p:nvPr>
            <p:ph type="dt" sz="half" idx="10"/>
          </p:nvPr>
        </p:nvSpPr>
        <p:spPr/>
        <p:txBody>
          <a:bodyPr/>
          <a:lstStyle/>
          <a:p>
            <a:fld id="{22F25F4A-9E9E-40A5-A1B7-62E126E247E4}" type="datetimeFigureOut">
              <a:rPr lang="en-US" smtClean="0"/>
              <a:t>6/3/2021</a:t>
            </a:fld>
            <a:endParaRPr lang="en-US"/>
          </a:p>
        </p:txBody>
      </p:sp>
      <p:sp>
        <p:nvSpPr>
          <p:cNvPr id="3" name="Footer Placeholder 2">
            <a:extLst>
              <a:ext uri="{FF2B5EF4-FFF2-40B4-BE49-F238E27FC236}">
                <a16:creationId xmlns:a16="http://schemas.microsoft.com/office/drawing/2014/main" id="{AA267C0B-36B3-4EC5-BA00-9A9F05475A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13791F2-2EA8-4B72-8068-9285798283B5}"/>
              </a:ext>
            </a:extLst>
          </p:cNvPr>
          <p:cNvSpPr>
            <a:spLocks noGrp="1"/>
          </p:cNvSpPr>
          <p:nvPr>
            <p:ph type="sldNum" sz="quarter" idx="12"/>
          </p:nvPr>
        </p:nvSpPr>
        <p:spPr/>
        <p:txBody>
          <a:bodyPr/>
          <a:lstStyle/>
          <a:p>
            <a:fld id="{CA0A9CBE-0023-419C-ACAE-CF82B0411002}" type="slidenum">
              <a:rPr lang="en-US" smtClean="0"/>
              <a:t>‹#›</a:t>
            </a:fld>
            <a:endParaRPr lang="en-US"/>
          </a:p>
        </p:txBody>
      </p:sp>
    </p:spTree>
    <p:extLst>
      <p:ext uri="{BB962C8B-B14F-4D97-AF65-F5344CB8AC3E}">
        <p14:creationId xmlns:p14="http://schemas.microsoft.com/office/powerpoint/2010/main" val="3292640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5F2D4-9942-46D3-BFF0-D3CE32D4C2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A110693-6B73-4662-BF2F-D91042357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D821F7-5898-4819-A976-8CCDE13A21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5C313A-5D88-43F5-9EFC-BE917D741EF5}"/>
              </a:ext>
            </a:extLst>
          </p:cNvPr>
          <p:cNvSpPr>
            <a:spLocks noGrp="1"/>
          </p:cNvSpPr>
          <p:nvPr>
            <p:ph type="dt" sz="half" idx="10"/>
          </p:nvPr>
        </p:nvSpPr>
        <p:spPr/>
        <p:txBody>
          <a:bodyPr/>
          <a:lstStyle/>
          <a:p>
            <a:fld id="{22F25F4A-9E9E-40A5-A1B7-62E126E247E4}" type="datetimeFigureOut">
              <a:rPr lang="en-US" smtClean="0"/>
              <a:t>6/3/2021</a:t>
            </a:fld>
            <a:endParaRPr lang="en-US"/>
          </a:p>
        </p:txBody>
      </p:sp>
      <p:sp>
        <p:nvSpPr>
          <p:cNvPr id="6" name="Footer Placeholder 5">
            <a:extLst>
              <a:ext uri="{FF2B5EF4-FFF2-40B4-BE49-F238E27FC236}">
                <a16:creationId xmlns:a16="http://schemas.microsoft.com/office/drawing/2014/main" id="{D68B2983-1574-4613-A0F8-E0A674D883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3E4000-CED8-4870-AF0A-2052ACFB7877}"/>
              </a:ext>
            </a:extLst>
          </p:cNvPr>
          <p:cNvSpPr>
            <a:spLocks noGrp="1"/>
          </p:cNvSpPr>
          <p:nvPr>
            <p:ph type="sldNum" sz="quarter" idx="12"/>
          </p:nvPr>
        </p:nvSpPr>
        <p:spPr/>
        <p:txBody>
          <a:bodyPr/>
          <a:lstStyle/>
          <a:p>
            <a:fld id="{CA0A9CBE-0023-419C-ACAE-CF82B0411002}" type="slidenum">
              <a:rPr lang="en-US" smtClean="0"/>
              <a:t>‹#›</a:t>
            </a:fld>
            <a:endParaRPr lang="en-US"/>
          </a:p>
        </p:txBody>
      </p:sp>
    </p:spTree>
    <p:extLst>
      <p:ext uri="{BB962C8B-B14F-4D97-AF65-F5344CB8AC3E}">
        <p14:creationId xmlns:p14="http://schemas.microsoft.com/office/powerpoint/2010/main" val="28776051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A2BF5-DDD8-4509-BA30-E1AEECB885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76A5BF2-EF54-44C9-8E1B-FE2CDF53BB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8B15C4-086C-4214-835B-905D611A3A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569F84-28CD-4217-9B38-6DC0F3990043}"/>
              </a:ext>
            </a:extLst>
          </p:cNvPr>
          <p:cNvSpPr>
            <a:spLocks noGrp="1"/>
          </p:cNvSpPr>
          <p:nvPr>
            <p:ph type="dt" sz="half" idx="10"/>
          </p:nvPr>
        </p:nvSpPr>
        <p:spPr/>
        <p:txBody>
          <a:bodyPr/>
          <a:lstStyle/>
          <a:p>
            <a:fld id="{22F25F4A-9E9E-40A5-A1B7-62E126E247E4}" type="datetimeFigureOut">
              <a:rPr lang="en-US" smtClean="0"/>
              <a:t>6/3/2021</a:t>
            </a:fld>
            <a:endParaRPr lang="en-US"/>
          </a:p>
        </p:txBody>
      </p:sp>
      <p:sp>
        <p:nvSpPr>
          <p:cNvPr id="6" name="Footer Placeholder 5">
            <a:extLst>
              <a:ext uri="{FF2B5EF4-FFF2-40B4-BE49-F238E27FC236}">
                <a16:creationId xmlns:a16="http://schemas.microsoft.com/office/drawing/2014/main" id="{0334BF9F-8888-4C8B-8995-312703B782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0FCBC7-EE6A-431C-8943-43F6F21ED688}"/>
              </a:ext>
            </a:extLst>
          </p:cNvPr>
          <p:cNvSpPr>
            <a:spLocks noGrp="1"/>
          </p:cNvSpPr>
          <p:nvPr>
            <p:ph type="sldNum" sz="quarter" idx="12"/>
          </p:nvPr>
        </p:nvSpPr>
        <p:spPr/>
        <p:txBody>
          <a:bodyPr/>
          <a:lstStyle/>
          <a:p>
            <a:fld id="{CA0A9CBE-0023-419C-ACAE-CF82B0411002}" type="slidenum">
              <a:rPr lang="en-US" smtClean="0"/>
              <a:t>‹#›</a:t>
            </a:fld>
            <a:endParaRPr lang="en-US"/>
          </a:p>
        </p:txBody>
      </p:sp>
    </p:spTree>
    <p:extLst>
      <p:ext uri="{BB962C8B-B14F-4D97-AF65-F5344CB8AC3E}">
        <p14:creationId xmlns:p14="http://schemas.microsoft.com/office/powerpoint/2010/main" val="1592490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87CBEA5-2944-411E-900F-DA61CBA680F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4F7471-0992-4585-96AC-23018AEC8F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0228E3-6583-41E5-B0A1-C449D007E7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F25F4A-9E9E-40A5-A1B7-62E126E247E4}" type="datetimeFigureOut">
              <a:rPr lang="en-US" smtClean="0"/>
              <a:t>6/3/2021</a:t>
            </a:fld>
            <a:endParaRPr lang="en-US"/>
          </a:p>
        </p:txBody>
      </p:sp>
      <p:sp>
        <p:nvSpPr>
          <p:cNvPr id="5" name="Footer Placeholder 4">
            <a:extLst>
              <a:ext uri="{FF2B5EF4-FFF2-40B4-BE49-F238E27FC236}">
                <a16:creationId xmlns:a16="http://schemas.microsoft.com/office/drawing/2014/main" id="{422D07DB-3171-492C-91BD-0AD18C28E9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E547DBE-851C-49D5-925A-CC7A5518DB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0A9CBE-0023-419C-ACAE-CF82B0411002}" type="slidenum">
              <a:rPr lang="en-US" smtClean="0"/>
              <a:t>‹#›</a:t>
            </a:fld>
            <a:endParaRPr lang="en-US"/>
          </a:p>
        </p:txBody>
      </p:sp>
    </p:spTree>
    <p:extLst>
      <p:ext uri="{BB962C8B-B14F-4D97-AF65-F5344CB8AC3E}">
        <p14:creationId xmlns:p14="http://schemas.microsoft.com/office/powerpoint/2010/main" val="22754142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l3yf8G_RZio" TargetMode="External"/><Relationship Id="rId2" Type="http://schemas.openxmlformats.org/officeDocument/2006/relationships/hyperlink" Target="https://www.youtube.com/watch?v=X3Mn9leFYzM" TargetMode="External"/><Relationship Id="rId1" Type="http://schemas.openxmlformats.org/officeDocument/2006/relationships/slideLayout" Target="../slideLayouts/slideLayout2.xml"/><Relationship Id="rId4" Type="http://schemas.openxmlformats.org/officeDocument/2006/relationships/hyperlink" Target="https://github.com/Capstone-redefined/Smart-Sensing-network-through-IoT-for-IRS/tree/main/Archan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13" name="Freeform: Shape 12">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18" name="Freeform: Shape 17">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96B6A84-B647-48DF-93F9-4DBC659D558D}"/>
              </a:ext>
            </a:extLst>
          </p:cNvPr>
          <p:cNvSpPr>
            <a:spLocks noGrp="1"/>
          </p:cNvSpPr>
          <p:nvPr>
            <p:ph type="ctrTitle"/>
          </p:nvPr>
        </p:nvSpPr>
        <p:spPr>
          <a:xfrm>
            <a:off x="1643022" y="1720225"/>
            <a:ext cx="7678091" cy="2310312"/>
          </a:xfrm>
        </p:spPr>
        <p:txBody>
          <a:bodyPr>
            <a:normAutofit fontScale="90000"/>
          </a:bodyPr>
          <a:lstStyle/>
          <a:p>
            <a:r>
              <a:rPr lang="en-US" sz="5200" dirty="0">
                <a:solidFill>
                  <a:schemeClr val="tx2"/>
                </a:solidFill>
                <a:latin typeface="Times New Roman" panose="02020603050405020304" pitchFamily="18" charset="0"/>
                <a:cs typeface="Times New Roman" panose="02020603050405020304" pitchFamily="18" charset="0"/>
              </a:rPr>
              <a:t>Smart sensing network to assist Energy monitoring system for an Industrial Refrigeration facility</a:t>
            </a:r>
          </a:p>
        </p:txBody>
      </p:sp>
    </p:spTree>
    <p:extLst>
      <p:ext uri="{BB962C8B-B14F-4D97-AF65-F5344CB8AC3E}">
        <p14:creationId xmlns:p14="http://schemas.microsoft.com/office/powerpoint/2010/main" val="14863500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E0886-61FA-4267-A3E3-F3500966B65E}"/>
              </a:ext>
            </a:extLst>
          </p:cNvPr>
          <p:cNvSpPr>
            <a:spLocks noGrp="1"/>
          </p:cNvSpPr>
          <p:nvPr>
            <p:ph type="title"/>
          </p:nvPr>
        </p:nvSpPr>
        <p:spPr/>
        <p:txBody>
          <a:bodyPr/>
          <a:lstStyle/>
          <a:p>
            <a:r>
              <a:rPr lang="en-US" dirty="0"/>
              <a:t>Challenges faced during the project……</a:t>
            </a:r>
          </a:p>
        </p:txBody>
      </p:sp>
      <p:sp>
        <p:nvSpPr>
          <p:cNvPr id="3" name="Content Placeholder 2">
            <a:extLst>
              <a:ext uri="{FF2B5EF4-FFF2-40B4-BE49-F238E27FC236}">
                <a16:creationId xmlns:a16="http://schemas.microsoft.com/office/drawing/2014/main" id="{0E4D2CF6-8986-49C5-B759-373C485A4AA4}"/>
              </a:ext>
            </a:extLst>
          </p:cNvPr>
          <p:cNvSpPr>
            <a:spLocks noGrp="1"/>
          </p:cNvSpPr>
          <p:nvPr>
            <p:ph idx="1"/>
          </p:nvPr>
        </p:nvSpPr>
        <p:spPr/>
        <p:txBody>
          <a:bodyPr>
            <a:normAutofit/>
          </a:bodyPr>
          <a:lstStyle/>
          <a:p>
            <a:r>
              <a:rPr lang="en-US" sz="2000" dirty="0"/>
              <a:t>Initially, there was this plan to record the audio data from evaporators within the zone using a microphone, so that the data could later be analyzed to detect any faulty evaporator motor conditions. Unfortunately, we weren’t able to transmit raw audio data through BLE to the central hub successfully as it missed several data packets while transmission.</a:t>
            </a:r>
          </a:p>
          <a:p>
            <a:pPr marL="0" indent="0">
              <a:buNone/>
            </a:pPr>
            <a:endParaRPr lang="en-US" sz="2000" dirty="0"/>
          </a:p>
          <a:p>
            <a:r>
              <a:rPr lang="en-US" sz="2000" dirty="0"/>
              <a:t>It was really difficult to find a reliable C/C++ library to work with the </a:t>
            </a:r>
            <a:r>
              <a:rPr lang="en-US" sz="2000" dirty="0" err="1"/>
              <a:t>BlueZ</a:t>
            </a:r>
            <a:r>
              <a:rPr lang="en-US" sz="2000" dirty="0"/>
              <a:t> package on the Raspberry Pi for BLE communication. There was neither enough resources nor documentation on this. But, it was resolved successfully after several attempts.</a:t>
            </a:r>
          </a:p>
        </p:txBody>
      </p:sp>
    </p:spTree>
    <p:extLst>
      <p:ext uri="{BB962C8B-B14F-4D97-AF65-F5344CB8AC3E}">
        <p14:creationId xmlns:p14="http://schemas.microsoft.com/office/powerpoint/2010/main" val="2377239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BFD3B-237B-444D-8CE2-F4B74A51719D}"/>
              </a:ext>
            </a:extLst>
          </p:cNvPr>
          <p:cNvSpPr>
            <a:spLocks noGrp="1"/>
          </p:cNvSpPr>
          <p:nvPr>
            <p:ph type="title"/>
          </p:nvPr>
        </p:nvSpPr>
        <p:spPr/>
        <p:txBody>
          <a:bodyPr/>
          <a:lstStyle/>
          <a:p>
            <a:r>
              <a:rPr lang="en-US" dirty="0"/>
              <a:t>Short video…….</a:t>
            </a:r>
          </a:p>
        </p:txBody>
      </p:sp>
      <p:sp>
        <p:nvSpPr>
          <p:cNvPr id="3" name="Content Placeholder 2">
            <a:extLst>
              <a:ext uri="{FF2B5EF4-FFF2-40B4-BE49-F238E27FC236}">
                <a16:creationId xmlns:a16="http://schemas.microsoft.com/office/drawing/2014/main" id="{6F36D6BA-787B-4009-BC7F-BDEDB882B98E}"/>
              </a:ext>
            </a:extLst>
          </p:cNvPr>
          <p:cNvSpPr>
            <a:spLocks noGrp="1"/>
          </p:cNvSpPr>
          <p:nvPr>
            <p:ph idx="1"/>
          </p:nvPr>
        </p:nvSpPr>
        <p:spPr/>
        <p:txBody>
          <a:bodyPr/>
          <a:lstStyle/>
          <a:p>
            <a:r>
              <a:rPr lang="en-US" dirty="0">
                <a:hlinkClick r:id="rId2"/>
              </a:rPr>
              <a:t>https://www.youtube.com/watch?v=X3Mn9leFYzM</a:t>
            </a:r>
            <a:endParaRPr lang="en-US" dirty="0"/>
          </a:p>
          <a:p>
            <a:r>
              <a:rPr lang="en-US" dirty="0">
                <a:hlinkClick r:id="rId3"/>
              </a:rPr>
              <a:t>https://www.youtube.com/watch?v=l3yf8G_RZio</a:t>
            </a:r>
            <a:endParaRPr lang="en-US" dirty="0"/>
          </a:p>
          <a:p>
            <a:pPr marL="0" indent="0">
              <a:buNone/>
            </a:pPr>
            <a:endParaRPr lang="en-US" dirty="0"/>
          </a:p>
          <a:p>
            <a:pPr marL="0" indent="0">
              <a:buNone/>
            </a:pPr>
            <a:endParaRPr lang="en-US" dirty="0"/>
          </a:p>
          <a:p>
            <a:pPr marL="0" indent="0">
              <a:buNone/>
            </a:pPr>
            <a:endParaRPr lang="en-US" dirty="0"/>
          </a:p>
        </p:txBody>
      </p:sp>
      <p:sp>
        <p:nvSpPr>
          <p:cNvPr id="4" name="Title 1">
            <a:extLst>
              <a:ext uri="{FF2B5EF4-FFF2-40B4-BE49-F238E27FC236}">
                <a16:creationId xmlns:a16="http://schemas.microsoft.com/office/drawing/2014/main" id="{5BFB8E40-2E12-4457-944F-E6F82A3B96CB}"/>
              </a:ext>
            </a:extLst>
          </p:cNvPr>
          <p:cNvSpPr txBox="1">
            <a:spLocks/>
          </p:cNvSpPr>
          <p:nvPr/>
        </p:nvSpPr>
        <p:spPr>
          <a:xfrm>
            <a:off x="838200" y="3491071"/>
            <a:ext cx="10515600" cy="127637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Documentation and Source code</a:t>
            </a:r>
          </a:p>
          <a:p>
            <a:endParaRPr lang="en-US" dirty="0"/>
          </a:p>
        </p:txBody>
      </p:sp>
      <p:sp>
        <p:nvSpPr>
          <p:cNvPr id="6" name="Content Placeholder 2">
            <a:extLst>
              <a:ext uri="{FF2B5EF4-FFF2-40B4-BE49-F238E27FC236}">
                <a16:creationId xmlns:a16="http://schemas.microsoft.com/office/drawing/2014/main" id="{8D6920E7-05AB-4EE3-AC9E-92C938848B06}"/>
              </a:ext>
            </a:extLst>
          </p:cNvPr>
          <p:cNvSpPr txBox="1">
            <a:spLocks/>
          </p:cNvSpPr>
          <p:nvPr/>
        </p:nvSpPr>
        <p:spPr>
          <a:xfrm>
            <a:off x="838200" y="4372218"/>
            <a:ext cx="10515600" cy="17214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hlinkClick r:id="rId4"/>
              </a:rPr>
              <a:t>https://github.com/Capstone-redefined/Smart-Sensing-network-through-IoT-for-IRS/tree/main/Archana</a:t>
            </a:r>
            <a:endParaRPr lang="en-US" dirty="0"/>
          </a:p>
          <a:p>
            <a:pPr marL="0" inden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1280479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B28B2-14AF-433A-B3DA-E7A8D9AB2668}"/>
              </a:ext>
            </a:extLst>
          </p:cNvPr>
          <p:cNvSpPr>
            <a:spLocks noGrp="1"/>
          </p:cNvSpPr>
          <p:nvPr>
            <p:ph type="title"/>
          </p:nvPr>
        </p:nvSpPr>
        <p:spPr>
          <a:xfrm>
            <a:off x="698015" y="616411"/>
            <a:ext cx="4041509" cy="1325563"/>
          </a:xfrm>
        </p:spPr>
        <p:txBody>
          <a:bodyPr>
            <a:normAutofit/>
          </a:bodyPr>
          <a:lstStyle/>
          <a:p>
            <a:r>
              <a:rPr lang="en-US" sz="3200" dirty="0">
                <a:latin typeface="Times New Roman" panose="02020603050405020304" pitchFamily="18" charset="0"/>
                <a:cs typeface="Times New Roman" panose="02020603050405020304" pitchFamily="18" charset="0"/>
              </a:rPr>
              <a:t>Main Concept</a:t>
            </a:r>
          </a:p>
        </p:txBody>
      </p:sp>
      <p:sp>
        <p:nvSpPr>
          <p:cNvPr id="3" name="Content Placeholder 2">
            <a:extLst>
              <a:ext uri="{FF2B5EF4-FFF2-40B4-BE49-F238E27FC236}">
                <a16:creationId xmlns:a16="http://schemas.microsoft.com/office/drawing/2014/main" id="{C83151C1-180C-4A5D-96CB-F0197D664ADC}"/>
              </a:ext>
            </a:extLst>
          </p:cNvPr>
          <p:cNvSpPr>
            <a:spLocks noGrp="1"/>
          </p:cNvSpPr>
          <p:nvPr>
            <p:ph idx="1"/>
          </p:nvPr>
        </p:nvSpPr>
        <p:spPr/>
        <p:txBody>
          <a:bodyPr>
            <a:normAutofit/>
          </a:bodyPr>
          <a:lstStyle/>
          <a:p>
            <a:r>
              <a:rPr lang="en-US" sz="2000" dirty="0">
                <a:solidFill>
                  <a:srgbClr val="333333"/>
                </a:solidFill>
                <a:latin typeface="Times New Roman" panose="02020603050405020304" pitchFamily="18" charset="0"/>
              </a:rPr>
              <a:t>The p</a:t>
            </a:r>
            <a:r>
              <a:rPr lang="en-US" sz="2000" b="0" i="0" u="none" strike="noStrike" dirty="0">
                <a:solidFill>
                  <a:srgbClr val="333333"/>
                </a:solidFill>
                <a:effectLst/>
                <a:latin typeface="Times New Roman" panose="02020603050405020304" pitchFamily="18" charset="0"/>
              </a:rPr>
              <a:t>roject aims to provide on-site real-time measurements of various parameters like temperature, occupancy, total time of occupancy etc. in zones within an Industrial Refrigeration facility.</a:t>
            </a:r>
          </a:p>
          <a:p>
            <a:r>
              <a:rPr lang="en-US" sz="2000" b="0" i="0" u="none" strike="noStrike" dirty="0">
                <a:solidFill>
                  <a:srgbClr val="333333"/>
                </a:solidFill>
                <a:effectLst/>
                <a:latin typeface="Times New Roman" panose="02020603050405020304" pitchFamily="18" charset="0"/>
              </a:rPr>
              <a:t>These real-time data is later sent to a cloud-based system that investigates the energy performance or energy eﬃciency of Industrial Refrigeration System (IRS).</a:t>
            </a:r>
          </a:p>
          <a:p>
            <a:r>
              <a:rPr lang="en-US" sz="2000" dirty="0">
                <a:solidFill>
                  <a:srgbClr val="333333"/>
                </a:solidFill>
                <a:latin typeface="Times New Roman" panose="02020603050405020304" pitchFamily="18" charset="0"/>
              </a:rPr>
              <a:t>These parameters could be utilized for </a:t>
            </a:r>
            <a:r>
              <a:rPr lang="en-US" sz="2000" b="0" i="0" u="none" strike="noStrike" dirty="0">
                <a:solidFill>
                  <a:srgbClr val="333333"/>
                </a:solidFill>
                <a:effectLst/>
                <a:latin typeface="Times New Roman" panose="02020603050405020304" pitchFamily="18" charset="0"/>
              </a:rPr>
              <a:t>the calculation of various refrigeration loads as well as the total essential energy (this is the minimum energy required by a facility). </a:t>
            </a:r>
          </a:p>
          <a:p>
            <a:r>
              <a:rPr lang="en-US" sz="2000" b="0" i="0" u="none" strike="noStrike" dirty="0">
                <a:solidFill>
                  <a:srgbClr val="333333"/>
                </a:solidFill>
                <a:effectLst/>
                <a:latin typeface="Times New Roman" panose="02020603050405020304" pitchFamily="18" charset="0"/>
              </a:rPr>
              <a:t>This total essential energy is later compared with the actual(billed) refrigeration energy to ﬁnd the Benchmark Energy Factor (BEF), which is a measure of the total energy wastage in the system.</a:t>
            </a:r>
          </a:p>
          <a:p>
            <a:r>
              <a:rPr lang="en-US" sz="2000" b="0" i="0" u="none" strike="noStrike" dirty="0">
                <a:solidFill>
                  <a:srgbClr val="333333"/>
                </a:solidFill>
                <a:effectLst/>
                <a:latin typeface="Times New Roman" panose="02020603050405020304" pitchFamily="18" charset="0"/>
              </a:rPr>
              <a:t>The data is measured with a network of sensors connected to microcontrollers and is controlled via a central hub through Bluetooth low-energy communications.</a:t>
            </a:r>
          </a:p>
          <a:p>
            <a:r>
              <a:rPr lang="en-US" sz="2000" b="0" i="0" u="none" strike="noStrike" dirty="0">
                <a:solidFill>
                  <a:srgbClr val="333333"/>
                </a:solidFill>
                <a:effectLst/>
                <a:latin typeface="Times New Roman" panose="02020603050405020304" pitchFamily="18" charset="0"/>
              </a:rPr>
              <a:t> Data is also sent to the AWS (Amazon Web Services) S3 platform for further storage.</a:t>
            </a:r>
            <a:br>
              <a:rPr lang="en-US" dirty="0"/>
            </a:br>
            <a:endParaRPr lang="en-US" dirty="0"/>
          </a:p>
        </p:txBody>
      </p:sp>
    </p:spTree>
    <p:extLst>
      <p:ext uri="{BB962C8B-B14F-4D97-AF65-F5344CB8AC3E}">
        <p14:creationId xmlns:p14="http://schemas.microsoft.com/office/powerpoint/2010/main" val="1387598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B28B2-14AF-433A-B3DA-E7A8D9AB2668}"/>
              </a:ext>
            </a:extLst>
          </p:cNvPr>
          <p:cNvSpPr>
            <a:spLocks noGrp="1"/>
          </p:cNvSpPr>
          <p:nvPr>
            <p:ph type="title"/>
          </p:nvPr>
        </p:nvSpPr>
        <p:spPr>
          <a:xfrm>
            <a:off x="698015" y="616411"/>
            <a:ext cx="4041509" cy="1325563"/>
          </a:xfrm>
        </p:spPr>
        <p:txBody>
          <a:bodyPr>
            <a:normAutofit/>
          </a:bodyPr>
          <a:lstStyle/>
          <a:p>
            <a:r>
              <a:rPr lang="en-US" sz="3200" dirty="0">
                <a:latin typeface="Times New Roman" panose="02020603050405020304" pitchFamily="18" charset="0"/>
                <a:cs typeface="Times New Roman" panose="02020603050405020304" pitchFamily="18" charset="0"/>
              </a:rPr>
              <a:t>Main Concept</a:t>
            </a:r>
          </a:p>
        </p:txBody>
      </p:sp>
      <p:pic>
        <p:nvPicPr>
          <p:cNvPr id="1026" name="Picture 2">
            <a:extLst>
              <a:ext uri="{FF2B5EF4-FFF2-40B4-BE49-F238E27FC236}">
                <a16:creationId xmlns:a16="http://schemas.microsoft.com/office/drawing/2014/main" id="{5F81030A-A789-4E15-A668-B90D0E1F039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rot="21423966">
            <a:off x="3951922" y="364917"/>
            <a:ext cx="6456642" cy="61297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840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EC6B8-6BCC-48EE-9B3A-AF9C272AAA6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Main Units of the Project</a:t>
            </a:r>
          </a:p>
        </p:txBody>
      </p:sp>
      <p:sp>
        <p:nvSpPr>
          <p:cNvPr id="3" name="Content Placeholder 2">
            <a:extLst>
              <a:ext uri="{FF2B5EF4-FFF2-40B4-BE49-F238E27FC236}">
                <a16:creationId xmlns:a16="http://schemas.microsoft.com/office/drawing/2014/main" id="{CA49F0D6-1684-4DD4-B8DA-CB0FFC18F632}"/>
              </a:ext>
            </a:extLst>
          </p:cNvPr>
          <p:cNvSpPr>
            <a:spLocks noGrp="1"/>
          </p:cNvSpPr>
          <p:nvPr>
            <p:ph idx="1"/>
          </p:nvPr>
        </p:nvSpPr>
        <p:spPr/>
        <p:txBody>
          <a:bodyPr>
            <a:normAutofit fontScale="92500"/>
          </a:bodyPr>
          <a:lstStyle/>
          <a:p>
            <a:pPr>
              <a:lnSpc>
                <a:spcPct val="200000"/>
              </a:lnSpc>
            </a:pPr>
            <a:r>
              <a:rPr lang="en-US" dirty="0">
                <a:latin typeface="Times New Roman" panose="02020603050405020304" pitchFamily="18" charset="0"/>
                <a:cs typeface="Times New Roman" panose="02020603050405020304" pitchFamily="18" charset="0"/>
              </a:rPr>
              <a:t>Three main Units:</a:t>
            </a:r>
          </a:p>
          <a:p>
            <a:pPr lvl="1">
              <a:lnSpc>
                <a:spcPct val="200000"/>
              </a:lnSpc>
            </a:pPr>
            <a:r>
              <a:rPr lang="en-US" dirty="0">
                <a:latin typeface="Times New Roman" panose="02020603050405020304" pitchFamily="18" charset="0"/>
                <a:cs typeface="Times New Roman" panose="02020603050405020304" pitchFamily="18" charset="0"/>
              </a:rPr>
              <a:t>Raspberry Pi (Central Hub)</a:t>
            </a:r>
          </a:p>
          <a:p>
            <a:pPr lvl="1">
              <a:lnSpc>
                <a:spcPct val="200000"/>
              </a:lnSpc>
            </a:pPr>
            <a:r>
              <a:rPr lang="en-US" dirty="0">
                <a:latin typeface="Times New Roman" panose="02020603050405020304" pitchFamily="18" charset="0"/>
                <a:cs typeface="Times New Roman" panose="02020603050405020304" pitchFamily="18" charset="0"/>
              </a:rPr>
              <a:t>Teensy connected to door sensor and relay to control lighting (communicating to Raspberry pi via BLE).</a:t>
            </a:r>
          </a:p>
          <a:p>
            <a:pPr lvl="1">
              <a:lnSpc>
                <a:spcPct val="200000"/>
              </a:lnSpc>
            </a:pPr>
            <a:r>
              <a:rPr lang="en-US" dirty="0">
                <a:latin typeface="Times New Roman" panose="02020603050405020304" pitchFamily="18" charset="0"/>
                <a:cs typeface="Times New Roman" panose="02020603050405020304" pitchFamily="18" charset="0"/>
              </a:rPr>
              <a:t>Teensy connected with temperature sensor (communicating to Raspberry Pi via BLE).</a:t>
            </a:r>
          </a:p>
          <a:p>
            <a:pPr marL="457200" lvl="1" indent="0">
              <a:lnSpc>
                <a:spcPct val="200000"/>
              </a:lnSpc>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2121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ECBF1-AB0D-40FD-9819-7CB3800231D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Working</a:t>
            </a:r>
            <a:r>
              <a:rPr lang="en-US" dirty="0"/>
              <a:t> </a:t>
            </a:r>
          </a:p>
        </p:txBody>
      </p:sp>
      <p:sp>
        <p:nvSpPr>
          <p:cNvPr id="3" name="Content Placeholder 2">
            <a:extLst>
              <a:ext uri="{FF2B5EF4-FFF2-40B4-BE49-F238E27FC236}">
                <a16:creationId xmlns:a16="http://schemas.microsoft.com/office/drawing/2014/main" id="{F1F4EBC9-7094-4D1E-B6DE-922CA6B3DBF6}"/>
              </a:ext>
            </a:extLst>
          </p:cNvPr>
          <p:cNvSpPr>
            <a:spLocks noGrp="1"/>
          </p:cNvSpPr>
          <p:nvPr>
            <p:ph idx="1"/>
          </p:nvPr>
        </p:nvSpPr>
        <p:spPr>
          <a:xfrm>
            <a:off x="789339" y="1500733"/>
            <a:ext cx="10515600" cy="4879127"/>
          </a:xfrm>
        </p:spPr>
        <p:txBody>
          <a:bodyPr>
            <a:normAutofit lnSpcReduction="10000"/>
          </a:bodyPr>
          <a:lstStyle/>
          <a:p>
            <a:pPr marL="0" indent="0">
              <a:lnSpc>
                <a:spcPct val="150000"/>
              </a:lnSpc>
              <a:buNone/>
            </a:pPr>
            <a:r>
              <a:rPr lang="en-US" sz="2000" b="1" dirty="0">
                <a:latin typeface="Times New Roman" panose="02020603050405020304" pitchFamily="18" charset="0"/>
                <a:cs typeface="Times New Roman" panose="02020603050405020304" pitchFamily="18" charset="0"/>
              </a:rPr>
              <a:t>Part 1 – Software : </a:t>
            </a:r>
            <a:r>
              <a:rPr lang="en-US" sz="2000" b="1" dirty="0" err="1">
                <a:latin typeface="Times New Roman" panose="02020603050405020304" pitchFamily="18" charset="0"/>
                <a:cs typeface="Times New Roman" panose="02020603050405020304" pitchFamily="18" charset="0"/>
              </a:rPr>
              <a:t>Bluez</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Gattlib</a:t>
            </a:r>
            <a:r>
              <a:rPr lang="en-US" sz="2000" b="1" dirty="0">
                <a:latin typeface="Times New Roman" panose="02020603050405020304" pitchFamily="18" charset="0"/>
                <a:cs typeface="Times New Roman" panose="02020603050405020304" pitchFamily="18" charset="0"/>
              </a:rPr>
              <a:t> library for BLE, Arduino </a:t>
            </a:r>
            <a:r>
              <a:rPr lang="en-US" sz="2000" b="1" dirty="0" err="1">
                <a:latin typeface="Times New Roman" panose="02020603050405020304" pitchFamily="18" charset="0"/>
                <a:cs typeface="Times New Roman" panose="02020603050405020304" pitchFamily="18" charset="0"/>
              </a:rPr>
              <a:t>Bluefruit</a:t>
            </a:r>
            <a:r>
              <a:rPr lang="en-US" sz="2000" b="1" dirty="0">
                <a:latin typeface="Times New Roman" panose="02020603050405020304" pitchFamily="18" charset="0"/>
                <a:cs typeface="Times New Roman" panose="02020603050405020304" pitchFamily="18" charset="0"/>
              </a:rPr>
              <a:t> library</a:t>
            </a:r>
          </a:p>
          <a:p>
            <a:pPr>
              <a:lnSpc>
                <a:spcPct val="150000"/>
              </a:lnSpc>
            </a:pPr>
            <a:r>
              <a:rPr lang="en-US" sz="2000" dirty="0">
                <a:latin typeface="Times New Roman" panose="02020603050405020304" pitchFamily="18" charset="0"/>
                <a:cs typeface="Times New Roman" panose="02020603050405020304" pitchFamily="18" charset="0"/>
              </a:rPr>
              <a:t>Temperature sensor – sends temperature data every few milliseconds to teensy(i2c).</a:t>
            </a:r>
          </a:p>
          <a:p>
            <a:pPr>
              <a:lnSpc>
                <a:spcPct val="150000"/>
              </a:lnSpc>
            </a:pPr>
            <a:r>
              <a:rPr lang="en-US" sz="2000" dirty="0">
                <a:latin typeface="Times New Roman" panose="02020603050405020304" pitchFamily="18" charset="0"/>
                <a:cs typeface="Times New Roman" panose="02020603050405020304" pitchFamily="18" charset="0"/>
              </a:rPr>
              <a:t>Teensy receive temperature values and send it to Raspberry Pi via BLE.</a:t>
            </a:r>
          </a:p>
          <a:p>
            <a:pPr marL="0" indent="0">
              <a:lnSpc>
                <a:spcPct val="150000"/>
              </a:lnSpc>
              <a:buNone/>
            </a:pPr>
            <a:endParaRPr lang="en-US" sz="2000" dirty="0">
              <a:latin typeface="Times New Roman" panose="02020603050405020304" pitchFamily="18" charset="0"/>
              <a:cs typeface="Times New Roman" panose="02020603050405020304" pitchFamily="18" charset="0"/>
            </a:endParaRPr>
          </a:p>
          <a:p>
            <a:pPr marL="0" indent="0">
              <a:lnSpc>
                <a:spcPct val="150000"/>
              </a:lnSpc>
              <a:buNone/>
            </a:pPr>
            <a:r>
              <a:rPr lang="en-US" sz="2000" b="1" dirty="0">
                <a:latin typeface="Times New Roman" panose="02020603050405020304" pitchFamily="18" charset="0"/>
                <a:cs typeface="Times New Roman" panose="02020603050405020304" pitchFamily="18" charset="0"/>
              </a:rPr>
              <a:t>Part 2 – Software : </a:t>
            </a:r>
            <a:r>
              <a:rPr lang="en-US" sz="2000" b="1" dirty="0" err="1">
                <a:latin typeface="Times New Roman" panose="02020603050405020304" pitchFamily="18" charset="0"/>
                <a:cs typeface="Times New Roman" panose="02020603050405020304" pitchFamily="18" charset="0"/>
              </a:rPr>
              <a:t>Bluez</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Gattlib</a:t>
            </a:r>
            <a:r>
              <a:rPr lang="en-US" sz="2000" b="1" dirty="0">
                <a:latin typeface="Times New Roman" panose="02020603050405020304" pitchFamily="18" charset="0"/>
                <a:cs typeface="Times New Roman" panose="02020603050405020304" pitchFamily="18" charset="0"/>
              </a:rPr>
              <a:t> library for BLE, Arduino </a:t>
            </a:r>
            <a:r>
              <a:rPr lang="en-US" sz="2000" b="1" dirty="0" err="1">
                <a:latin typeface="Times New Roman" panose="02020603050405020304" pitchFamily="18" charset="0"/>
                <a:cs typeface="Times New Roman" panose="02020603050405020304" pitchFamily="18" charset="0"/>
              </a:rPr>
              <a:t>Bluefruit</a:t>
            </a:r>
            <a:r>
              <a:rPr lang="en-US" sz="2000" b="1" dirty="0">
                <a:latin typeface="Times New Roman" panose="02020603050405020304" pitchFamily="18" charset="0"/>
                <a:cs typeface="Times New Roman" panose="02020603050405020304" pitchFamily="18" charset="0"/>
              </a:rPr>
              <a:t> library</a:t>
            </a:r>
          </a:p>
          <a:p>
            <a:pPr>
              <a:lnSpc>
                <a:spcPct val="150000"/>
              </a:lnSpc>
            </a:pPr>
            <a:r>
              <a:rPr lang="en-US" sz="2000" dirty="0">
                <a:latin typeface="Times New Roman" panose="02020603050405020304" pitchFamily="18" charset="0"/>
                <a:cs typeface="Times New Roman" panose="02020603050405020304" pitchFamily="18" charset="0"/>
              </a:rPr>
              <a:t>Door Sensor- Teensy- Relay- Lighting.</a:t>
            </a:r>
            <a:r>
              <a:rPr lang="en-US" dirty="0">
                <a:latin typeface="Times New Roman" panose="02020603050405020304" pitchFamily="18" charset="0"/>
                <a:cs typeface="Times New Roman" panose="02020603050405020304" pitchFamily="18" charset="0"/>
              </a:rPr>
              <a:t>       </a:t>
            </a:r>
            <a:endParaRPr lang="en-US" sz="1400" b="1" dirty="0">
              <a:latin typeface="Times New Roman" panose="02020603050405020304" pitchFamily="18" charset="0"/>
              <a:cs typeface="Times New Roman" panose="02020603050405020304" pitchFamily="18" charset="0"/>
            </a:endParaRPr>
          </a:p>
          <a:p>
            <a:pPr marL="0" indent="0">
              <a:buNone/>
            </a:pPr>
            <a:r>
              <a:rPr lang="en-US" sz="1400" b="1" dirty="0">
                <a:latin typeface="Times New Roman" panose="02020603050405020304" pitchFamily="18" charset="0"/>
                <a:cs typeface="Times New Roman" panose="02020603050405020304" pitchFamily="18" charset="0"/>
              </a:rPr>
              <a:t>		</a:t>
            </a:r>
          </a:p>
          <a:p>
            <a:pPr marL="0" indent="0">
              <a:buNone/>
            </a:pPr>
            <a:r>
              <a:rPr lang="en-US" sz="1400" b="1" dirty="0">
                <a:latin typeface="Times New Roman" panose="02020603050405020304" pitchFamily="18" charset="0"/>
                <a:cs typeface="Times New Roman" panose="02020603050405020304" pitchFamily="18" charset="0"/>
              </a:rPr>
              <a:t>	                  BLE</a:t>
            </a:r>
          </a:p>
          <a:p>
            <a:pPr marL="0" indent="0">
              <a:buNone/>
            </a:pPr>
            <a:r>
              <a:rPr lang="en-US" sz="1400" dirty="0">
                <a:latin typeface="Times New Roman" panose="02020603050405020304" pitchFamily="18" charset="0"/>
                <a:cs typeface="Times New Roman" panose="02020603050405020304" pitchFamily="18" charset="0"/>
              </a:rPr>
              <a:t>     		</a:t>
            </a:r>
          </a:p>
          <a:p>
            <a:pPr marL="0" indent="0">
              <a:buNone/>
            </a:pPr>
            <a:r>
              <a:rPr lang="en-US" sz="14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Raspberry Pi</a:t>
            </a:r>
            <a:endParaRPr lang="en-US" sz="18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cxnSp>
        <p:nvCxnSpPr>
          <p:cNvPr id="34" name="Straight Arrow Connector 33">
            <a:extLst>
              <a:ext uri="{FF2B5EF4-FFF2-40B4-BE49-F238E27FC236}">
                <a16:creationId xmlns:a16="http://schemas.microsoft.com/office/drawing/2014/main" id="{4E53B493-9ABA-4E41-B6B8-16C700030FE9}"/>
              </a:ext>
            </a:extLst>
          </p:cNvPr>
          <p:cNvCxnSpPr>
            <a:cxnSpLocks/>
          </p:cNvCxnSpPr>
          <p:nvPr/>
        </p:nvCxnSpPr>
        <p:spPr>
          <a:xfrm>
            <a:off x="3313536" y="4997790"/>
            <a:ext cx="0" cy="6631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41CFC25C-1B03-41CB-AFEB-4EF3A6102626}"/>
              </a:ext>
            </a:extLst>
          </p:cNvPr>
          <p:cNvCxnSpPr>
            <a:cxnSpLocks/>
          </p:cNvCxnSpPr>
          <p:nvPr/>
        </p:nvCxnSpPr>
        <p:spPr>
          <a:xfrm flipV="1">
            <a:off x="3028660" y="4997790"/>
            <a:ext cx="0" cy="6631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9654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C02A0-9D4E-4685-8C24-41E247DDE614}"/>
              </a:ext>
            </a:extLst>
          </p:cNvPr>
          <p:cNvSpPr>
            <a:spLocks noGrp="1"/>
          </p:cNvSpPr>
          <p:nvPr>
            <p:ph type="title"/>
          </p:nvPr>
        </p:nvSpPr>
        <p:spPr/>
        <p:txBody>
          <a:bodyPr>
            <a:normAutofit/>
          </a:bodyPr>
          <a:lstStyle/>
          <a:p>
            <a:r>
              <a:rPr lang="en-US" sz="2400" dirty="0">
                <a:latin typeface="Times New Roman" panose="02020603050405020304" pitchFamily="18" charset="0"/>
                <a:cs typeface="Times New Roman" panose="02020603050405020304" pitchFamily="18" charset="0"/>
              </a:rPr>
              <a:t>Teensy Setup</a:t>
            </a:r>
          </a:p>
        </p:txBody>
      </p:sp>
      <p:pic>
        <p:nvPicPr>
          <p:cNvPr id="5" name="Content Placeholder 4" descr="A picture containing text, picture frame&#10;&#10;Description automatically generated">
            <a:extLst>
              <a:ext uri="{FF2B5EF4-FFF2-40B4-BE49-F238E27FC236}">
                <a16:creationId xmlns:a16="http://schemas.microsoft.com/office/drawing/2014/main" id="{09621DC4-2685-4BB7-89B9-5DC74101B0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773309" y="2231959"/>
            <a:ext cx="4352925" cy="3777581"/>
          </a:xfrm>
        </p:spPr>
      </p:pic>
      <p:pic>
        <p:nvPicPr>
          <p:cNvPr id="7" name="Picture 6" descr="A picture containing text&#10;&#10;Description automatically generated">
            <a:extLst>
              <a:ext uri="{FF2B5EF4-FFF2-40B4-BE49-F238E27FC236}">
                <a16:creationId xmlns:a16="http://schemas.microsoft.com/office/drawing/2014/main" id="{887180B6-4C13-4629-B23E-1AFCB3D8D0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4663286" y="2292751"/>
            <a:ext cx="4352927" cy="3656000"/>
          </a:xfrm>
          <a:prstGeom prst="rect">
            <a:avLst/>
          </a:prstGeom>
        </p:spPr>
      </p:pic>
    </p:spTree>
    <p:extLst>
      <p:ext uri="{BB962C8B-B14F-4D97-AF65-F5344CB8AC3E}">
        <p14:creationId xmlns:p14="http://schemas.microsoft.com/office/powerpoint/2010/main" val="7754475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49109-A188-401C-98B8-60280D00D57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Working</a:t>
            </a:r>
          </a:p>
        </p:txBody>
      </p:sp>
      <p:sp>
        <p:nvSpPr>
          <p:cNvPr id="3" name="Content Placeholder 2">
            <a:extLst>
              <a:ext uri="{FF2B5EF4-FFF2-40B4-BE49-F238E27FC236}">
                <a16:creationId xmlns:a16="http://schemas.microsoft.com/office/drawing/2014/main" id="{CD9179F4-1925-499B-8CDF-DF8CE67AE21F}"/>
              </a:ext>
            </a:extLst>
          </p:cNvPr>
          <p:cNvSpPr>
            <a:spLocks noGrp="1"/>
          </p:cNvSpPr>
          <p:nvPr>
            <p:ph idx="1"/>
          </p:nvPr>
        </p:nvSpPr>
        <p:spPr/>
        <p:txBody>
          <a:bodyPr>
            <a:normAutofit/>
          </a:bodyPr>
          <a:lstStyle/>
          <a:p>
            <a:pPr marL="0" indent="0">
              <a:buNone/>
            </a:pPr>
            <a:r>
              <a:rPr lang="en-US" sz="2000" b="1" dirty="0">
                <a:latin typeface="Times New Roman" panose="02020603050405020304" pitchFamily="18" charset="0"/>
                <a:cs typeface="Times New Roman" panose="02020603050405020304" pitchFamily="18" charset="0"/>
              </a:rPr>
              <a:t>Part 3 – Software : OpenCV </a:t>
            </a:r>
          </a:p>
          <a:p>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Capturing live images and counting number of people inside the zone at any   given time</a:t>
            </a:r>
          </a:p>
          <a:p>
            <a:r>
              <a:rPr lang="en-US" sz="2000" dirty="0">
                <a:latin typeface="Times New Roman" panose="02020603050405020304" pitchFamily="18" charset="0"/>
                <a:cs typeface="Times New Roman" panose="02020603050405020304" pitchFamily="18" charset="0"/>
              </a:rPr>
              <a:t>Tracking time for which the zone is occupied</a:t>
            </a:r>
          </a:p>
          <a:p>
            <a:pPr marL="0" indent="0">
              <a:buNone/>
            </a:pPr>
            <a:endParaRPr lang="en-US" sz="2000" b="1" dirty="0">
              <a:latin typeface="Times New Roman" panose="02020603050405020304" pitchFamily="18" charset="0"/>
              <a:cs typeface="Times New Roman" panose="02020603050405020304" pitchFamily="18" charset="0"/>
            </a:endParaRPr>
          </a:p>
          <a:p>
            <a:pPr marL="0" indent="0">
              <a:buNone/>
            </a:pPr>
            <a:endParaRPr lang="en-US" sz="2000" b="1" dirty="0">
              <a:latin typeface="Times New Roman" panose="02020603050405020304" pitchFamily="18" charset="0"/>
              <a:cs typeface="Times New Roman" panose="02020603050405020304" pitchFamily="18" charset="0"/>
            </a:endParaRPr>
          </a:p>
          <a:p>
            <a:pPr marL="0" indent="0">
              <a:buNone/>
            </a:pPr>
            <a:r>
              <a:rPr lang="en-US" sz="2000" b="1" dirty="0">
                <a:latin typeface="Times New Roman" panose="02020603050405020304" pitchFamily="18" charset="0"/>
                <a:cs typeface="Times New Roman" panose="02020603050405020304" pitchFamily="18" charset="0"/>
              </a:rPr>
              <a:t>Part 4 – Software : Qt, AWS SDK for S3</a:t>
            </a:r>
          </a:p>
          <a:p>
            <a:pPr>
              <a:lnSpc>
                <a:spcPct val="100000"/>
              </a:lnSpc>
            </a:pPr>
            <a:r>
              <a:rPr lang="en-US" sz="2000" dirty="0">
                <a:latin typeface="Times New Roman" panose="02020603050405020304" pitchFamily="18" charset="0"/>
                <a:cs typeface="Times New Roman" panose="02020603050405020304" pitchFamily="18" charset="0"/>
              </a:rPr>
              <a:t>Uploading the real-time measurements to AWS Cloud and </a:t>
            </a:r>
            <a:r>
              <a:rPr lang="en-US" sz="2000" dirty="0" err="1">
                <a:latin typeface="Times New Roman" panose="02020603050405020304" pitchFamily="18" charset="0"/>
                <a:cs typeface="Times New Roman" panose="02020603050405020304" pitchFamily="18" charset="0"/>
              </a:rPr>
              <a:t>Github</a:t>
            </a:r>
            <a:r>
              <a:rPr lang="en-US" sz="2000" dirty="0">
                <a:latin typeface="Times New Roman" panose="02020603050405020304" pitchFamily="18" charset="0"/>
                <a:cs typeface="Times New Roman" panose="02020603050405020304" pitchFamily="18" charset="0"/>
              </a:rPr>
              <a:t> every few minutes.</a:t>
            </a:r>
          </a:p>
          <a:p>
            <a:pPr>
              <a:lnSpc>
                <a:spcPct val="100000"/>
              </a:lnSpc>
            </a:pPr>
            <a:r>
              <a:rPr lang="en-US" sz="2000" dirty="0">
                <a:latin typeface="Times New Roman" panose="02020603050405020304" pitchFamily="18" charset="0"/>
                <a:cs typeface="Times New Roman" panose="02020603050405020304" pitchFamily="18" charset="0"/>
              </a:rPr>
              <a:t>Displaying the measured data</a:t>
            </a:r>
          </a:p>
          <a:p>
            <a:pPr marL="0" indent="0">
              <a:buNone/>
            </a:pPr>
            <a:endParaRPr lang="en-US" b="1" dirty="0">
              <a:latin typeface="Times New Roman" panose="02020603050405020304" pitchFamily="18" charset="0"/>
              <a:cs typeface="Times New Roman" panose="02020603050405020304" pitchFamily="18" charset="0"/>
            </a:endParaRPr>
          </a:p>
          <a:p>
            <a:pPr marL="0" indent="0">
              <a:buNone/>
            </a:pP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6496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text&#10;&#10;Description automatically generated">
            <a:extLst>
              <a:ext uri="{FF2B5EF4-FFF2-40B4-BE49-F238E27FC236}">
                <a16:creationId xmlns:a16="http://schemas.microsoft.com/office/drawing/2014/main" id="{B0FA8DDB-E9D1-484A-9D3A-3D0D2C1FFE5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3384" y="1008948"/>
            <a:ext cx="5801784" cy="4351338"/>
          </a:xfrm>
        </p:spPr>
      </p:pic>
      <p:sp>
        <p:nvSpPr>
          <p:cNvPr id="6" name="TextBox 5">
            <a:extLst>
              <a:ext uri="{FF2B5EF4-FFF2-40B4-BE49-F238E27FC236}">
                <a16:creationId xmlns:a16="http://schemas.microsoft.com/office/drawing/2014/main" id="{C644EE8D-5502-40B3-9DA3-AF1600231185}"/>
              </a:ext>
            </a:extLst>
          </p:cNvPr>
          <p:cNvSpPr txBox="1"/>
          <p:nvPr/>
        </p:nvSpPr>
        <p:spPr>
          <a:xfrm>
            <a:off x="2179234" y="5682145"/>
            <a:ext cx="6399615"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Raspberry Pi detecting the number of people inside the zone </a:t>
            </a:r>
          </a:p>
        </p:txBody>
      </p:sp>
    </p:spTree>
    <p:extLst>
      <p:ext uri="{BB962C8B-B14F-4D97-AF65-F5344CB8AC3E}">
        <p14:creationId xmlns:p14="http://schemas.microsoft.com/office/powerpoint/2010/main" val="3277466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electronics, display, computer&#10;&#10;Description automatically generated">
            <a:extLst>
              <a:ext uri="{FF2B5EF4-FFF2-40B4-BE49-F238E27FC236}">
                <a16:creationId xmlns:a16="http://schemas.microsoft.com/office/drawing/2014/main" id="{C9675EFA-7802-485D-84B9-8394F0AA426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0494" y="1355725"/>
            <a:ext cx="7735712" cy="4351338"/>
          </a:xfrm>
        </p:spPr>
      </p:pic>
      <p:sp>
        <p:nvSpPr>
          <p:cNvPr id="6" name="TextBox 5">
            <a:extLst>
              <a:ext uri="{FF2B5EF4-FFF2-40B4-BE49-F238E27FC236}">
                <a16:creationId xmlns:a16="http://schemas.microsoft.com/office/drawing/2014/main" id="{1CC1B6A5-DEFB-43A9-9E9C-D54EBE3BD7DF}"/>
              </a:ext>
            </a:extLst>
          </p:cNvPr>
          <p:cNvSpPr txBox="1"/>
          <p:nvPr/>
        </p:nvSpPr>
        <p:spPr>
          <a:xfrm>
            <a:off x="2179234" y="5682145"/>
            <a:ext cx="6399615"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Real-time GUI Display</a:t>
            </a:r>
          </a:p>
        </p:txBody>
      </p:sp>
    </p:spTree>
    <p:extLst>
      <p:ext uri="{BB962C8B-B14F-4D97-AF65-F5344CB8AC3E}">
        <p14:creationId xmlns:p14="http://schemas.microsoft.com/office/powerpoint/2010/main" val="34919497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256</TotalTime>
  <Words>544</Words>
  <Application>Microsoft Office PowerPoint</Application>
  <PresentationFormat>Widescreen</PresentationFormat>
  <Paragraphs>50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Smart sensing network to assist Energy monitoring system for an Industrial Refrigeration facility</vt:lpstr>
      <vt:lpstr>Main Concept</vt:lpstr>
      <vt:lpstr>Main Concept</vt:lpstr>
      <vt:lpstr>Main Units of the Project</vt:lpstr>
      <vt:lpstr>Working </vt:lpstr>
      <vt:lpstr>Teensy Setup</vt:lpstr>
      <vt:lpstr>Working</vt:lpstr>
      <vt:lpstr>PowerPoint Presentation</vt:lpstr>
      <vt:lpstr>PowerPoint Presentation</vt:lpstr>
      <vt:lpstr>Challenges faced during the project……</vt:lpstr>
      <vt:lpstr>Short video…….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Sensing Network Through IoT</dc:title>
  <dc:creator>O!J@B J0Y</dc:creator>
  <cp:lastModifiedBy>O!J@B J0Y</cp:lastModifiedBy>
  <cp:revision>6</cp:revision>
  <dcterms:created xsi:type="dcterms:W3CDTF">2021-04-30T16:09:59Z</dcterms:created>
  <dcterms:modified xsi:type="dcterms:W3CDTF">2021-06-03T22:27:29Z</dcterms:modified>
</cp:coreProperties>
</file>

<file path=docProps/thumbnail.jpeg>
</file>